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3" r:id="rId5"/>
    <p:sldId id="264" r:id="rId6"/>
    <p:sldId id="265" r:id="rId7"/>
    <p:sldId id="274" r:id="rId8"/>
    <p:sldId id="267" r:id="rId9"/>
    <p:sldId id="268" r:id="rId10"/>
    <p:sldId id="269" r:id="rId11"/>
    <p:sldId id="270" r:id="rId1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55911-6FC7-4AB9-A22D-323E793C6E6F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F997D-678E-419B-91DA-4837762CC9E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22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F997D-678E-419B-91DA-4837762CC9E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557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F997D-678E-419B-91DA-4837762CC9E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80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C86-8E22-4C1B-A683-86158A41D46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1B82-152E-4231-A64D-1533AB1E28E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80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A14C-3F0E-4B64-BB45-AB128DAAFDF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0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D9D7-2FAB-4740-A4C1-F8FC6B345AF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61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6050-4CF4-45CD-A151-64BEC66C0E0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5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B812-2742-4212-8917-089EB9D0646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72A25-7A76-4B09-B44B-44C7DC156A4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7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A817F-0C53-48F9-98E6-D924AC6EB10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6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C4F4-36D2-4770-BAB3-F1C333BDDEF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4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E83A-1B32-4649-8078-6F0F97299A0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BF65-E686-4395-9DD3-A3D2FA0EF17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7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C035F-AFB9-4C76-BBB1-3E66054CD9F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16/02/2018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3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202874"/>
            <a:ext cx="9144000" cy="1373279"/>
          </a:xfrm>
        </p:spPr>
        <p:txBody>
          <a:bodyPr>
            <a:normAutofit/>
          </a:bodyPr>
          <a:lstStyle/>
          <a:p>
            <a:r>
              <a:rPr lang="fr-CA" sz="4400" b="1" dirty="0">
                <a:latin typeface="+mn-lt"/>
              </a:rPr>
              <a:t>STRAT</a:t>
            </a:r>
            <a:r>
              <a:rPr lang="fr-CA" sz="4400" b="1" dirty="0">
                <a:latin typeface="+mn-lt"/>
                <a:cs typeface="Times New Roman" panose="02020603050405020304" pitchFamily="18" charset="0"/>
              </a:rPr>
              <a:t>É</a:t>
            </a:r>
            <a:r>
              <a:rPr lang="fr-CA" sz="4400" b="1" dirty="0">
                <a:latin typeface="+mn-lt"/>
              </a:rPr>
              <a:t>GIE D’EXPORTATION ET CARTOGRAPHIE D’ACC</a:t>
            </a:r>
            <a:r>
              <a:rPr lang="fr-CA" sz="4400" b="1" dirty="0">
                <a:latin typeface="+mn-lt"/>
                <a:cs typeface="Times New Roman" panose="02020603050405020304" pitchFamily="18" charset="0"/>
              </a:rPr>
              <a:t>È</a:t>
            </a:r>
            <a:r>
              <a:rPr lang="fr-CA" sz="4400" b="1" dirty="0">
                <a:latin typeface="+mn-lt"/>
              </a:rPr>
              <a:t>S AU MARCH</a:t>
            </a:r>
            <a:r>
              <a:rPr lang="fr-CA" sz="4400" b="1" dirty="0">
                <a:latin typeface="+mn-lt"/>
                <a:cs typeface="Times New Roman" panose="02020603050405020304" pitchFamily="18" charset="0"/>
              </a:rPr>
              <a:t>É</a:t>
            </a:r>
            <a:endParaRPr lang="fr-FR" sz="32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163203"/>
            <a:ext cx="9144000" cy="1343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>
                <a:latin typeface="Algerian" panose="04020705040A02060702" pitchFamily="82" charset="0"/>
              </a:rPr>
              <a:t>Achille BASSILEKIN III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800" dirty="0">
                <a:latin typeface="Algerian" panose="04020705040A02060702" pitchFamily="82" charset="0"/>
              </a:rPr>
              <a:t>Secrétaire Général du Ministère du Commerce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800" b="1" dirty="0">
                <a:latin typeface="Algerian" panose="04020705040A02060702" pitchFamily="82" charset="0"/>
              </a:rPr>
              <a:t>(CAMEROUN)</a:t>
            </a:r>
          </a:p>
          <a:p>
            <a:endParaRPr lang="fr-FR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381" y="322117"/>
            <a:ext cx="1798638" cy="119909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Picture 5" descr="X:\TRADECOM II\Communication&amp;Visibility\Logo\LOGO MOTT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400" y="322263"/>
            <a:ext cx="4129200" cy="119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981" y="322263"/>
            <a:ext cx="1618380" cy="119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6442364" y="6094230"/>
            <a:ext cx="5527963" cy="49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FF0000"/>
                </a:solidFill>
              </a:rPr>
              <a:t>Belgique, Bruxelles, du 20 au 21 février 2018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83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3445" y="1214869"/>
            <a:ext cx="10946872" cy="5269058"/>
          </a:xfrm>
        </p:spPr>
        <p:txBody>
          <a:bodyPr>
            <a:noAutofit/>
          </a:bodyPr>
          <a:lstStyle/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Mise sur pied d’un mécanisme d’habilitation à la profession d’exportateur;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Accompagnement des entreprises au regard du défaut de conditionnement et d’étiquetage (formation à l’étiquetage, vulgarisation de la règlementation sur le conditionnement des produits);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Mise en place des infrastructures de qualité (opérationnalisation du laboratoire de métrologie pour l’étalonnage des poids et mesures);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Mise en place d’une infrastructure et de systèmes de paiement sécurisés en lignes;</a:t>
            </a:r>
            <a:endParaRPr lang="fr-FR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Institutionnalisation d’ateliers de sensibilisation et de formation des acteurs intervenants dans le commerce électronique;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Renforcement de la production des normes et leur vulgarisation (appui à l’ANOR et tous les départements concernés pour mettre à disposition des normes dans les filières prioritaires);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Lancement d’un système d’adressage pour faciliter la livraison des colis: </a:t>
            </a:r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arrivée prochaine de la compagnie what3words;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Amorce de la réflexion sur le développement de la connectivité comme facteur d’optimisation de l’accès au marché cible de l’UE dans le cadre de l’APE.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72439" y="140041"/>
            <a:ext cx="10515600" cy="816561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6. Les bonnes pratiques inspirées par le programme d’assistance technique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6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17696" y="210381"/>
            <a:ext cx="5590735" cy="422666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7. Comment aller de l’avant ?</a:t>
            </a:r>
          </a:p>
        </p:txBody>
      </p:sp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1195509" y="807857"/>
            <a:ext cx="7259174" cy="39465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fr-FR" sz="2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 nouveaux besoins d’assistance technique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645638" y="1237916"/>
            <a:ext cx="11000936" cy="2672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formulation d’une stratégie nationale du commerce des services ;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place des programmes de sécurisation et d’inventaire du patrimoine culturel ;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réalisation d’une étude d’impact des taxes sur la compétitivité de la destination Cameroun ;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formation des acteurs intervenant dans le commerce électronique ;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mise en place de système d’adressage pour les résidentiels et les locaux commerciaux ;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formulation d’une stratégie nationale du commerce électronique;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d’un dispositif national de veille commerciale.</a:t>
            </a: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195509" y="4046692"/>
            <a:ext cx="8257980" cy="3946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b) L’organisation d’une concertation nationale sur les exportations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645638" y="4586369"/>
            <a:ext cx="110009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 janvier 2018;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Mise en place des Sous-comités sectoriels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779441" y="6062515"/>
            <a:ext cx="8257980" cy="5785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2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CONCLUSION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19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037" y="221572"/>
            <a:ext cx="10515600" cy="481812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037" y="1246909"/>
            <a:ext cx="11762508" cy="4052454"/>
          </a:xfrm>
        </p:spPr>
        <p:txBody>
          <a:bodyPr>
            <a:noAutofit/>
          </a:bodyPr>
          <a:lstStyle/>
          <a:p>
            <a:pPr algn="just"/>
            <a:r>
              <a:rPr lang="fr-FR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Document de Stratégie pour la Croissance et l’Emploi (DSCE) VS Vision 2035</a:t>
            </a:r>
          </a:p>
          <a:p>
            <a:pPr algn="just"/>
            <a:r>
              <a:rPr lang="fr-FR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Consolidation de l’excédent commercial du Cameroun vis-à-vis de l’UE</a:t>
            </a:r>
          </a:p>
          <a:p>
            <a:pPr lvl="0" algn="just"/>
            <a:r>
              <a:rPr lang="fr-FR" sz="2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Formulation de la Stratégie Nationale des Exportations (Objectifs de 2020 à 2035)</a:t>
            </a:r>
            <a:endParaRPr lang="fr-FR" sz="29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fr-FR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Elargissement de la base exportatrice du Cameroun</a:t>
            </a:r>
          </a:p>
          <a:p>
            <a:pPr algn="just"/>
            <a:r>
              <a:rPr lang="fr-FR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Diversification économique du pays</a:t>
            </a:r>
          </a:p>
          <a:p>
            <a:pPr algn="just"/>
            <a:r>
              <a:rPr lang="fr-FR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Meilleur ancrage dans les chaînes de valeur mondiales (CVM).</a:t>
            </a:r>
            <a:endParaRPr lang="fr-FR" sz="29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7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73181" y="138445"/>
            <a:ext cx="10515600" cy="579008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Présentation de la Cartographie d’accès au marché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281" y="737554"/>
            <a:ext cx="9145494" cy="5908768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8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3181" y="138445"/>
            <a:ext cx="10515600" cy="579008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Présentation de la Cartographie d’accès au marché</a:t>
            </a:r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435" y="1433383"/>
            <a:ext cx="9502346" cy="30150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422" y="1207577"/>
            <a:ext cx="7209784" cy="44309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contraintes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3181" y="124376"/>
            <a:ext cx="10515600" cy="1057310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Mise en évidence des contraintes et outils d’amélioration de la compétitivité des exportations camerounaises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853433" y="1893009"/>
            <a:ext cx="1038664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des producteurs face aux marchés cibles de l’UE </a:t>
            </a: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Règles d’origine, contrôle sanitaire de denrées alimentaires d’origine non animale et étiquetage de certains produits, la multiplicité des normes propres aux distributeurs)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3433" y="3073062"/>
            <a:ext cx="1038664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liées aux exigences règlementaires de l’UE et des pays cibles </a:t>
            </a: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Système de normalisation et les mesures SPS)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3433" y="3987802"/>
            <a:ext cx="1038664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domestiques </a:t>
            </a: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les procédures relatives à l’exportation: intervention de plusieurs acteurs publics et privés dans l’activité d’exportation; les prélèvements à l’exportation)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3433" y="5204700"/>
            <a:ext cx="10386645" cy="113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nationales au développement des exportations </a:t>
            </a: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(qualité du coût des intrants, qualité des infrastructures de transport et de conservation; manque de professionnalisation des exportateurs; défaut de conditionnement et d’étiquetage)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78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3853" y="1265763"/>
            <a:ext cx="5747029" cy="5331985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5680" y="1265763"/>
            <a:ext cx="5749719" cy="1382434"/>
          </a:xfrm>
        </p:spPr>
        <p:txBody>
          <a:bodyPr>
            <a:no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liées à la compétitivité: </a:t>
            </a: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exemples des structures de prix du chocolat, du café et du caoutchouc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73181" y="112537"/>
            <a:ext cx="10515600" cy="801858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Mise en évidence des contraintes et outils d’amélioration de la compétitivité des exportations camerounaises</a:t>
            </a:r>
          </a:p>
        </p:txBody>
      </p:sp>
      <p:sp>
        <p:nvSpPr>
          <p:cNvPr id="7" name="Espace réservé du texte 3"/>
          <p:cNvSpPr txBox="1">
            <a:spLocks/>
          </p:cNvSpPr>
          <p:nvPr/>
        </p:nvSpPr>
        <p:spPr>
          <a:xfrm>
            <a:off x="173181" y="2755075"/>
            <a:ext cx="5702218" cy="204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L’analyse du tableau ci-contre, révèle que les leviers sur lesquels agir pour améliorer substantiellement la compétitivité du chocolat et du café camerounais sont: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droits de douane sur les intrants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coûts financiers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(coût du crédit);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coût de l’étiquetage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 paraît excessif;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marge bénéficiaire attendue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producteurs.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texte 3"/>
          <p:cNvSpPr txBox="1">
            <a:spLocks/>
          </p:cNvSpPr>
          <p:nvPr/>
        </p:nvSpPr>
        <p:spPr>
          <a:xfrm>
            <a:off x="173181" y="5070765"/>
            <a:ext cx="5702218" cy="152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S’agissant du caoutchouc, on pourrait agir sur: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droits de douane sur les intrants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coûts financiers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(coût du crédit); </a:t>
            </a:r>
            <a:r>
              <a:rPr lang="fr-F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marge bénéficiaire attendue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producteurs.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6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62894" y="201881"/>
            <a:ext cx="10785475" cy="771216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Mise en évidence des contraintes et outils d’amélioration de la compétitivité des exportations camerounaises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43262" y="1073759"/>
            <a:ext cx="595753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liées à la connectivité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690" y="1644447"/>
            <a:ext cx="1142276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Le potentiel d’accès des PME/PMI camerounaises au marché de l’UE demeure limité par des taux de connectivité relativement faibles (</a:t>
            </a:r>
            <a:r>
              <a:rPr lang="fr-FR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30% des PME/PMI utilisent internet</a:t>
            </a: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). Des contraintes liées au développement du commerce électronique découlent de:</a:t>
            </a:r>
            <a:endParaRPr lang="fr-FR" sz="2200" b="1" dirty="0"/>
          </a:p>
        </p:txBody>
      </p:sp>
      <p:sp>
        <p:nvSpPr>
          <p:cNvPr id="13" name="Rectangle 12"/>
          <p:cNvSpPr/>
          <p:nvPr/>
        </p:nvSpPr>
        <p:spPr>
          <a:xfrm>
            <a:off x="630691" y="3326644"/>
            <a:ext cx="11321823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coût élevé et insuffisance des infrastructures TIC (</a:t>
            </a:r>
            <a:r>
              <a:rPr lang="fr-FR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taux de pénétration de 18%</a:t>
            </a: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 ;</a:t>
            </a: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sécurité insuffisante et la faible adoption des transactions en ligne ;</a:t>
            </a: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sous-développement des plateformes de paiement électronique ; </a:t>
            </a: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caractère embryonnaire du système d’adressage, et fiabilité relative du dispositif de livraison des colis ;</a:t>
            </a: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environnement juridique et institutionnel peu incitatif.</a:t>
            </a:r>
            <a:endParaRPr lang="fr-FR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91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72440" y="0"/>
            <a:ext cx="10515600" cy="689951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Utilisation des outils juridiques liés à la politique commerciale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" y="3618920"/>
            <a:ext cx="110912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poser les jalons de la sécurité juridique des opérateurs et parties aux transactions;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Jeter les bases de la prévisibilité pour l’accomplissement de leurs droits et obligations par les camerounaises et européennes;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capaciter et les préparer les opérateurs économiques à la résolution de conflits à travers des mécanismes les bons offices, la médiation, l’arbitrage entre autres;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permettre aux entreprises impliquées dans les APE à tirer parti des mécanismes interétatiques de règlement des différends ou tout simplement à minimiser les risques juridiques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62830" y="1883539"/>
            <a:ext cx="1131042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séminaires sur l’utilisation des outils liés à la politique commerciale ont été organisés: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règlement des différends et les contrats commerciaux, les pratiques anticoncurrentielles et la défense commerciale. </a:t>
            </a: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 ateliers ont notamment contribuer à:</a:t>
            </a:r>
          </a:p>
        </p:txBody>
      </p:sp>
      <p:sp>
        <p:nvSpPr>
          <p:cNvPr id="7" name="Rectangle 6"/>
          <p:cNvSpPr/>
          <p:nvPr/>
        </p:nvSpPr>
        <p:spPr>
          <a:xfrm>
            <a:off x="362830" y="812956"/>
            <a:ext cx="1131042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mise en œuvre de l’APE a déclenché le processus de la convergence juridique et réglementaire entre le Cameroun et l’Union Européenne.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91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4909" y="744304"/>
            <a:ext cx="10986865" cy="2167708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Recommandations pour le renforcement des exportations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Définir le statut d’exportateur agréé, disséminer régulièrement les démarches et formalités douanières de l’Union européenne, et  demander un numéro EORI, réduire le nombre d’acteurs intervenant dans l’activité d’exportation, 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faciliter la mise à disposition de services professionnels de logistique en faveur des entreprises camerounaises exportatrices, organiser un système de veille commerciale vis-à-vis de l’Union Européenne et améliorer les capacités d’exercice de la diplomatie économique, encourager la mise en place de plateformes de commerce en ligne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)</a:t>
            </a:r>
            <a:endParaRPr lang="fr-F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47356" y="125974"/>
            <a:ext cx="11456964" cy="619613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5. Recommandations pour améliorer les exportations camerounaises vers l’UE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04909" y="2981550"/>
            <a:ext cx="10986865" cy="17871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Recommandations pour remédier aux contraintes des producteurs camerounais pour accéder aux marchés cibles de l’Union européenne et les mettre à niveau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(l’harmonisation de la réglementation nationale en matières des OTC et SPS avec les standards internationaux, la mise en place d’une infrastructure de qualité, la facilitation des investissements pour la mise à niveau, notamment par le biais de la facilitation de l’accès au crédit, la mise en adéquation des formations (universitaires et autres) avec les besoins des entreprises, etc.  )</a:t>
            </a:r>
            <a:endParaRPr lang="fr-FR" sz="14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4910" y="4810891"/>
            <a:ext cx="10986865" cy="1914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Recommandations pour remédier aux contraintes des producteurs camerounais qui affectent la compétitivité de leurs produits et services </a:t>
            </a: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(réduire les droits de douane et taxes à l’importation des intrants importés, par la mise en œuvre pleine et effective de l’APE avec l’Union européenne et des accords d’intégration régionale CEMAC / CEEAC; promouvoir le label « made in Cameroun »; mise sur pied de l’Agence de promotion des exportations (APEX) prévue par les textes régissant le Commerce Extérieur au Cameroun; la mise en place d’un mécanisme de veille commerciale, etc.)</a:t>
            </a:r>
            <a:endParaRPr lang="fr-FR" sz="14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6BBBB-3DEF-4646-8CD9-52E7A2EA1A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6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1056</Words>
  <Application>Microsoft Office PowerPoint</Application>
  <PresentationFormat>Widescreen</PresentationFormat>
  <Paragraphs>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Aharoni</vt:lpstr>
      <vt:lpstr>Algerian</vt:lpstr>
      <vt:lpstr>Arial</vt:lpstr>
      <vt:lpstr>Calibri</vt:lpstr>
      <vt:lpstr>Calibri Light</vt:lpstr>
      <vt:lpstr>Symbol</vt:lpstr>
      <vt:lpstr>Times New Roman</vt:lpstr>
      <vt:lpstr>Wingdings</vt:lpstr>
      <vt:lpstr>1_Thème Office</vt:lpstr>
      <vt:lpstr>STRATÉGIE D’EXPORTATION ET CARTOGRAPHIE D’ACCÈS AU MARCHÉ</vt:lpstr>
      <vt:lpstr>1. Introduction</vt:lpstr>
      <vt:lpstr>2. Présentation de la Cartographie d’accès au marché</vt:lpstr>
      <vt:lpstr>2. Présentation de la Cartographie d’accès au marché</vt:lpstr>
      <vt:lpstr>3. Mise en évidence des contraintes et outils d’amélioration de la compétitivité des exportations camerounaises</vt:lpstr>
      <vt:lpstr>3. Mise en évidence des contraintes et outils d’amélioration de la compétitivité des exportations camerounaises</vt:lpstr>
      <vt:lpstr>3. Mise en évidence des contraintes et outils d’amélioration de la compétitivité des exportations camerounaises</vt:lpstr>
      <vt:lpstr>4. Utilisation des outils juridiques liés à la politique commerciale</vt:lpstr>
      <vt:lpstr>5. Recommandations pour améliorer les exportations camerounaises vers l’UE</vt:lpstr>
      <vt:lpstr>6. Les bonnes pratiques inspirées par le programme d’assistance technique</vt:lpstr>
      <vt:lpstr>7. Comment aller de l’avant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Ahmed NDYESHOBOLA</cp:lastModifiedBy>
  <cp:revision>63</cp:revision>
  <cp:lastPrinted>2018-02-14T16:31:15Z</cp:lastPrinted>
  <dcterms:created xsi:type="dcterms:W3CDTF">2018-02-13T17:28:59Z</dcterms:created>
  <dcterms:modified xsi:type="dcterms:W3CDTF">2018-02-16T15:36:53Z</dcterms:modified>
</cp:coreProperties>
</file>